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</p:sldMasterIdLst>
  <p:notesMasterIdLst>
    <p:notesMasterId r:id="rId52"/>
  </p:notesMasterIdLst>
  <p:sldIdLst>
    <p:sldId id="256" r:id="rId12"/>
    <p:sldId id="314" r:id="rId13"/>
    <p:sldId id="262" r:id="rId14"/>
    <p:sldId id="277" r:id="rId15"/>
    <p:sldId id="283" r:id="rId16"/>
    <p:sldId id="289" r:id="rId17"/>
    <p:sldId id="276" r:id="rId18"/>
    <p:sldId id="284" r:id="rId19"/>
    <p:sldId id="290" r:id="rId20"/>
    <p:sldId id="275" r:id="rId21"/>
    <p:sldId id="285" r:id="rId22"/>
    <p:sldId id="291" r:id="rId23"/>
    <p:sldId id="293" r:id="rId24"/>
    <p:sldId id="294" r:id="rId25"/>
    <p:sldId id="295" r:id="rId26"/>
    <p:sldId id="272" r:id="rId27"/>
    <p:sldId id="292" r:id="rId28"/>
    <p:sldId id="288" r:id="rId29"/>
    <p:sldId id="296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274" r:id="rId43"/>
    <p:sldId id="286" r:id="rId44"/>
    <p:sldId id="273" r:id="rId45"/>
    <p:sldId id="287" r:id="rId46"/>
    <p:sldId id="310" r:id="rId47"/>
    <p:sldId id="311" r:id="rId48"/>
    <p:sldId id="312" r:id="rId49"/>
    <p:sldId id="313" r:id="rId50"/>
    <p:sldId id="278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0" autoAdjust="0"/>
    <p:restoredTop sz="94660"/>
  </p:normalViewPr>
  <p:slideViewPr>
    <p:cSldViewPr>
      <p:cViewPr varScale="1">
        <p:scale>
          <a:sx n="67" d="100"/>
          <a:sy n="67" d="100"/>
        </p:scale>
        <p:origin x="128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3EF5E-4CC2-4D8B-9A81-F9D8DD9B426F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E60ED-392C-4EF4-B37E-831ACD71F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8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ED-2 is a B12-21 loamy 16-22” ecological site dominated by ARTRV/FEID</a:t>
            </a:r>
          </a:p>
          <a:p>
            <a:r>
              <a:rPr lang="en-US" dirty="0" smtClean="0"/>
              <a:t>Production</a:t>
            </a:r>
            <a:r>
              <a:rPr lang="en-US" baseline="0" dirty="0" smtClean="0"/>
              <a:t> estimated at 700 lbs/acre</a:t>
            </a:r>
          </a:p>
          <a:p>
            <a:r>
              <a:rPr lang="en-US" baseline="0" dirty="0" smtClean="0"/>
              <a:t>Upper Medicine Lodge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6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VM732 is a B11b-19 loamy 7-10” ecological site dominated by ARTRW/STCO-ORHY</a:t>
            </a:r>
          </a:p>
          <a:p>
            <a:r>
              <a:rPr lang="en-US" dirty="0" smtClean="0"/>
              <a:t>This</a:t>
            </a:r>
            <a:r>
              <a:rPr lang="en-US" baseline="0" dirty="0" smtClean="0"/>
              <a:t> site burned in 2001.  </a:t>
            </a:r>
          </a:p>
          <a:p>
            <a:r>
              <a:rPr lang="en-US" baseline="0" dirty="0" smtClean="0"/>
              <a:t>Production estimated at 418 lbs/acre</a:t>
            </a:r>
          </a:p>
          <a:p>
            <a:r>
              <a:rPr lang="en-US" baseline="0" dirty="0" smtClean="0"/>
              <a:t>North of Mud Lake, west of </a:t>
            </a:r>
            <a:r>
              <a:rPr lang="en-US" baseline="0" dirty="0" err="1" smtClean="0"/>
              <a:t>Hamer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57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VM-754 is a B11b-19 loamy</a:t>
            </a:r>
            <a:r>
              <a:rPr lang="en-US" baseline="0" dirty="0" smtClean="0"/>
              <a:t> 7-10” ecological site dominated by ARTRW/STCO-ORHY</a:t>
            </a:r>
          </a:p>
          <a:p>
            <a:r>
              <a:rPr lang="en-US" baseline="0" dirty="0" smtClean="0"/>
              <a:t>Production estimated at 262 lbs/acre</a:t>
            </a:r>
          </a:p>
          <a:p>
            <a:r>
              <a:rPr lang="en-US" baseline="0" dirty="0" smtClean="0"/>
              <a:t>North of Mud Lake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142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955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VM756 is a B11b-19 site,</a:t>
            </a:r>
            <a:r>
              <a:rPr lang="en-US" baseline="0" dirty="0" smtClean="0"/>
              <a:t> but has a relatively high annual component (desert alyssum and cheatgrass)</a:t>
            </a:r>
          </a:p>
          <a:p>
            <a:r>
              <a:rPr lang="en-US" baseline="0" dirty="0" smtClean="0"/>
              <a:t>North of Mud Lake</a:t>
            </a:r>
          </a:p>
          <a:p>
            <a:r>
              <a:rPr lang="en-US" baseline="0" dirty="0" smtClean="0"/>
              <a:t>Production estimated at 143 lbs/acre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283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B12-21 Loamy</a:t>
            </a:r>
            <a:r>
              <a:rPr lang="en-US" baseline="0" dirty="0" smtClean="0"/>
              <a:t> 16-22” ecological site dominated by ARTRV/FEID/</a:t>
            </a:r>
          </a:p>
          <a:p>
            <a:r>
              <a:rPr lang="en-US" baseline="0" dirty="0" smtClean="0"/>
              <a:t>Production estimated at 540 lbs/acre</a:t>
            </a:r>
          </a:p>
          <a:p>
            <a:r>
              <a:rPr lang="en-US" baseline="0" dirty="0" smtClean="0"/>
              <a:t>Medicine Lodge area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302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99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B13-24, loamy 22+” ARTRV/BRCA/FEID ecological site, Shotgun</a:t>
            </a:r>
            <a:r>
              <a:rPr lang="en-US" baseline="0" dirty="0" smtClean="0"/>
              <a:t> Valley</a:t>
            </a:r>
          </a:p>
          <a:p>
            <a:r>
              <a:rPr lang="en-US" baseline="0" dirty="0" smtClean="0"/>
              <a:t>Estimated production is 2600 lbs/acre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778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B12-21 Loamy 16-22” ecological site dominated by ARTRV/FEID (burned in 2003)</a:t>
            </a:r>
          </a:p>
          <a:p>
            <a:r>
              <a:rPr lang="en-US" dirty="0" smtClean="0"/>
              <a:t>Production estimated at 800 lbs/acre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834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B12-21 Loamy</a:t>
            </a:r>
            <a:r>
              <a:rPr lang="en-US" baseline="0" dirty="0" smtClean="0"/>
              <a:t> 16-22” ecological site ARTRV/FEID, burned in 2003</a:t>
            </a:r>
          </a:p>
          <a:p>
            <a:r>
              <a:rPr lang="en-US" baseline="0" dirty="0" smtClean="0"/>
              <a:t>Production estimated at 700 </a:t>
            </a:r>
            <a:r>
              <a:rPr lang="en-US" baseline="0" dirty="0" err="1" smtClean="0"/>
              <a:t>lbs</a:t>
            </a:r>
            <a:r>
              <a:rPr lang="en-US" baseline="0" dirty="0" smtClean="0"/>
              <a:t>/acre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B575F-A03B-4357-B9A9-954C93223E42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08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408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0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93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6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6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7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6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95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0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44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91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488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790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39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630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7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901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62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805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416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646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702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3194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4032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627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1356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29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1135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7120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155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470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8441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2760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100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0995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825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7960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86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4941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228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205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0719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7888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9265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9766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545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46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6541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114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3521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390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1789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8236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2679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2711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1097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4260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588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3771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3708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6283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9226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28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8628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1379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0905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4460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6066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4378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6531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4355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3528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6547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321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5263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91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4886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6960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920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59806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9730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2570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6348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29388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1244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747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950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017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13173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376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564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78801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0962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80222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4622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2600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3071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1120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9589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90084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29527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1615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94416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6185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291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42387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13161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6172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770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5081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93778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851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18136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0539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69237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8307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2567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6615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69113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464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52CDF3D-DC8E-4D57-B66F-AE0DAA73DC22}" type="datetimeFigureOut">
              <a:rPr lang="en-US" smtClean="0"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1B32083-2D2B-4A02-A41E-72F3F44BF23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3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3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71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2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36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20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66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4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8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6CED-E03E-43C3-B5F5-D8EDD352F1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5DE0E-EBCF-4D05-90BC-6B1539EC21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307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cs.usda.gov/wps/portal/nrcs/main/national/technical/ecoscience/desc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Biomass Production Estimation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628443"/>
            <a:ext cx="2504729" cy="312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455621"/>
            <a:ext cx="4872954" cy="1137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Help 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0266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Each biomass estimate site includes 2-3 slides. 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 slide with ecological site descriptions (precipitation level, soil type, etc.) and location information. If you would like more information about Ecological Site Descriptions (ESDs) go to: </a:t>
            </a:r>
            <a:r>
              <a:rPr lang="en-US" dirty="0">
                <a:hlinkClick r:id="rId2"/>
              </a:rPr>
              <a:t>http://www.nrcs.usda.gov/wps/portal/nrcs/main/national/technical/ecoscience/desc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  </a:t>
            </a:r>
          </a:p>
          <a:p>
            <a:pPr marL="201168" lvl="1" indent="0">
              <a:buNone/>
            </a:pPr>
            <a:r>
              <a:rPr lang="en-US" dirty="0" smtClean="0"/>
              <a:t>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 slide with a close-in shot of a plot.</a:t>
            </a:r>
            <a:r>
              <a:rPr lang="en-US" b="1" dirty="0" smtClean="0"/>
              <a:t> In </a:t>
            </a:r>
            <a:r>
              <a:rPr lang="en-US" b="1" dirty="0" err="1" smtClean="0"/>
              <a:t>presention</a:t>
            </a:r>
            <a:r>
              <a:rPr lang="en-US" b="1" dirty="0" smtClean="0"/>
              <a:t> mode</a:t>
            </a:r>
            <a:r>
              <a:rPr lang="en-US" dirty="0" smtClean="0"/>
              <a:t>, this slide will first appear without the area’s biomass production. Have your students practice estimating production (</a:t>
            </a:r>
            <a:r>
              <a:rPr lang="en-US" dirty="0" err="1" smtClean="0"/>
              <a:t>lbs</a:t>
            </a:r>
            <a:r>
              <a:rPr lang="en-US" dirty="0" smtClean="0"/>
              <a:t>/acre) and/or discuss what the area’s production level is and why.</a:t>
            </a:r>
          </a:p>
          <a:p>
            <a:pPr marL="201168" lvl="1" indent="0">
              <a:buNone/>
            </a:pPr>
            <a:r>
              <a:rPr lang="en-US" dirty="0" smtClean="0"/>
              <a:t>AND/OR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 slide with a general overview of the area. If there was </a:t>
            </a:r>
            <a:r>
              <a:rPr lang="en-US" u="sng" dirty="0" smtClean="0"/>
              <a:t>not</a:t>
            </a:r>
            <a:r>
              <a:rPr lang="en-US" dirty="0" smtClean="0"/>
              <a:t> a close-in shot of the plot then this slide will first appear without the area’s biomass production in </a:t>
            </a:r>
            <a:r>
              <a:rPr lang="en-US" b="1" dirty="0" smtClean="0"/>
              <a:t>presentation mode</a:t>
            </a:r>
            <a:r>
              <a:rPr lang="en-US" dirty="0" smtClean="0"/>
              <a:t>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9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– Estimate the Biomass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286000"/>
            <a:ext cx="4016480" cy="3017715"/>
          </a:xfrm>
          <a:prstGeom prst="rect">
            <a:avLst/>
          </a:prstGeom>
        </p:spPr>
      </p:pic>
      <p:sp>
        <p:nvSpPr>
          <p:cNvPr id="6" name="Action Button: Help 5">
            <a:hlinkClick r:id="" action="ppaction://noaction" highlightClick="1"/>
          </p:cNvPr>
          <p:cNvSpPr/>
          <p:nvPr/>
        </p:nvSpPr>
        <p:spPr>
          <a:xfrm>
            <a:off x="6248400" y="2895600"/>
            <a:ext cx="2118360" cy="2057400"/>
          </a:xfrm>
          <a:prstGeom prst="actionButtonHelp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530666" y="3429000"/>
            <a:ext cx="1981200" cy="990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7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7848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Loamy 16-22” precipitation ecological site.</a:t>
            </a:r>
          </a:p>
          <a:p>
            <a:endParaRPr lang="en-US" sz="2400" dirty="0" smtClean="0"/>
          </a:p>
          <a:p>
            <a:r>
              <a:rPr lang="en-US" sz="2400" dirty="0" smtClean="0"/>
              <a:t>Plant community is dominated by ARTRV/FEID (mountain big sagebrush and Idaho fescue). </a:t>
            </a:r>
            <a:r>
              <a:rPr lang="en-US" sz="2400" dirty="0" smtClean="0"/>
              <a:t>     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Upper Medicine Lodge</a:t>
            </a:r>
          </a:p>
          <a:p>
            <a:r>
              <a:rPr lang="en-US" sz="2400" dirty="0" smtClean="0"/>
              <a:t>area, 25 miles NW </a:t>
            </a:r>
          </a:p>
          <a:p>
            <a:r>
              <a:rPr lang="en-US" sz="2400" dirty="0" smtClean="0"/>
              <a:t>of Dubois, ID.</a:t>
            </a:r>
          </a:p>
        </p:txBody>
      </p:sp>
      <p:pic>
        <p:nvPicPr>
          <p:cNvPr id="3" name="Picture 2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2400300"/>
            <a:ext cx="5275729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4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AD-035_ED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5638800"/>
            <a:ext cx="4114800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640 </a:t>
            </a:r>
            <a:r>
              <a:rPr lang="en-US" sz="6000" dirty="0" err="1" smtClean="0">
                <a:solidFill>
                  <a:schemeClr val="bg1"/>
                </a:solidFill>
              </a:rPr>
              <a:t>lbs</a:t>
            </a:r>
            <a:r>
              <a:rPr lang="en-US" sz="6000" dirty="0" smtClean="0">
                <a:solidFill>
                  <a:schemeClr val="bg1"/>
                </a:solidFill>
              </a:rPr>
              <a:t>/acre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2778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6394"/>
            <a:ext cx="9144793" cy="68707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6566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#1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5638800"/>
            <a:ext cx="4114800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640 </a:t>
            </a:r>
            <a:r>
              <a:rPr lang="en-US" sz="6000" dirty="0" err="1" smtClean="0">
                <a:solidFill>
                  <a:schemeClr val="bg1"/>
                </a:solidFill>
              </a:rPr>
              <a:t>lbs</a:t>
            </a:r>
            <a:r>
              <a:rPr lang="en-US" sz="6000" dirty="0" smtClean="0">
                <a:solidFill>
                  <a:schemeClr val="bg1"/>
                </a:solidFill>
              </a:rPr>
              <a:t>/acre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133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Windswept </a:t>
            </a:r>
            <a:r>
              <a:rPr lang="en-US" sz="2400" dirty="0"/>
              <a:t>r</a:t>
            </a:r>
            <a:r>
              <a:rPr lang="en-US" sz="2400" dirty="0" smtClean="0"/>
              <a:t>idge 11-16” precipitation ecological site (shallow stony). </a:t>
            </a:r>
          </a:p>
          <a:p>
            <a:endParaRPr lang="en-US" sz="2400" dirty="0" smtClean="0"/>
          </a:p>
          <a:p>
            <a:r>
              <a:rPr lang="en-US" sz="2400" dirty="0" smtClean="0"/>
              <a:t>Plant community is dominated by ARFR/ARAR8/PHHO/</a:t>
            </a:r>
            <a:r>
              <a:rPr lang="en-US" sz="2400" dirty="0" err="1" smtClean="0"/>
              <a:t>Poa</a:t>
            </a:r>
            <a:r>
              <a:rPr lang="en-US" sz="2400" dirty="0" smtClean="0"/>
              <a:t> sp. (fringed sagebrush, low sagebrush, Hood’s phlox, and small bluegrasses).  </a:t>
            </a:r>
          </a:p>
          <a:p>
            <a:endParaRPr lang="en-US" sz="2400" dirty="0" smtClean="0"/>
          </a:p>
          <a:p>
            <a:r>
              <a:rPr lang="en-US" sz="2400" dirty="0" smtClean="0"/>
              <a:t>Upper Medicine Lodge </a:t>
            </a:r>
          </a:p>
          <a:p>
            <a:r>
              <a:rPr lang="en-US" sz="2400" dirty="0" smtClean="0"/>
              <a:t>area, 25 miles NW </a:t>
            </a:r>
          </a:p>
          <a:p>
            <a:r>
              <a:rPr lang="en-US" sz="2400" dirty="0" smtClean="0"/>
              <a:t>of Dubois, ID.</a:t>
            </a:r>
          </a:p>
        </p:txBody>
      </p:sp>
      <p:pic>
        <p:nvPicPr>
          <p:cNvPr id="3" name="Picture 2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476500"/>
            <a:ext cx="5275729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7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-034_ML-2 (2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14800" y="5638800"/>
            <a:ext cx="4800600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196 lbs/acre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1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#2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14800" y="5638800"/>
            <a:ext cx="4800600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196 lbs/acre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36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</a:t>
            </a:r>
            <a:r>
              <a:rPr lang="en-US" sz="2400" dirty="0" smtClean="0"/>
              <a:t>hallow gravelly loam 8-12” precipitation ecological site.</a:t>
            </a:r>
          </a:p>
          <a:p>
            <a:endParaRPr lang="en-US" sz="2400" dirty="0" smtClean="0"/>
          </a:p>
          <a:p>
            <a:r>
              <a:rPr lang="en-US" sz="2400" dirty="0" smtClean="0"/>
              <a:t>Plant community is dominated by ARAR8/PSSP6 (low sagebrush and </a:t>
            </a:r>
            <a:r>
              <a:rPr lang="en-US" sz="2400" dirty="0" err="1" smtClean="0"/>
              <a:t>bluebunch</a:t>
            </a:r>
            <a:r>
              <a:rPr lang="en-US" sz="2400" dirty="0" smtClean="0"/>
              <a:t> wheatgrass).  </a:t>
            </a:r>
          </a:p>
          <a:p>
            <a:endParaRPr lang="en-US" sz="2400" dirty="0" smtClean="0"/>
          </a:p>
          <a:p>
            <a:r>
              <a:rPr lang="en-US" sz="2400" dirty="0" smtClean="0"/>
              <a:t>Upper Medicine Lodge </a:t>
            </a:r>
          </a:p>
          <a:p>
            <a:r>
              <a:rPr lang="en-US" sz="2400" dirty="0" smtClean="0"/>
              <a:t>area, 25 miles NW </a:t>
            </a:r>
          </a:p>
          <a:p>
            <a:r>
              <a:rPr lang="en-US" sz="2400" dirty="0" smtClean="0"/>
              <a:t>of Dubois, ID.</a:t>
            </a:r>
          </a:p>
        </p:txBody>
      </p:sp>
      <p:pic>
        <p:nvPicPr>
          <p:cNvPr id="3" name="Picture 2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476500"/>
            <a:ext cx="5275729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1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" y="-297"/>
            <a:ext cx="9132600" cy="6858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5562600"/>
            <a:ext cx="4191000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420 lbs/acre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37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93" y="-297"/>
            <a:ext cx="9156986" cy="6858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#3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5562600"/>
            <a:ext cx="4191000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420 lbs/acre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4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</a:t>
            </a:r>
            <a:r>
              <a:rPr lang="en-US" sz="2400" dirty="0" smtClean="0"/>
              <a:t>oamy 16-22” precipitation ecological site.   </a:t>
            </a:r>
          </a:p>
          <a:p>
            <a:endParaRPr lang="en-US" sz="2400" dirty="0" smtClean="0"/>
          </a:p>
          <a:p>
            <a:r>
              <a:rPr lang="en-US" sz="2400" dirty="0" smtClean="0"/>
              <a:t>Plant community is dominated by ARTRV/FEID (mountain big  sagebrush and Idaho fescue</a:t>
            </a:r>
            <a:r>
              <a:rPr lang="en-US" sz="2400" dirty="0" smtClean="0"/>
              <a:t>).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Upper Medicine Lodge </a:t>
            </a:r>
          </a:p>
          <a:p>
            <a:r>
              <a:rPr lang="en-US" sz="2400" dirty="0" smtClean="0"/>
              <a:t>area, 25 miles NW of </a:t>
            </a:r>
          </a:p>
          <a:p>
            <a:r>
              <a:rPr lang="en-US" sz="2400" dirty="0" smtClean="0"/>
              <a:t>Dubois, ID.</a:t>
            </a:r>
          </a:p>
        </p:txBody>
      </p:sp>
      <p:pic>
        <p:nvPicPr>
          <p:cNvPr id="5" name="Picture 4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476500"/>
            <a:ext cx="5275729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2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D-038_ED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6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00600" y="5562600"/>
            <a:ext cx="4191000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700 lbs/acre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5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D-038_ED-2 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00600" y="5562600"/>
            <a:ext cx="4191000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700 lbs/acre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9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Loamy 7-10” precipitation ecological site</a:t>
            </a:r>
            <a:r>
              <a:rPr lang="en-US" sz="2400" dirty="0"/>
              <a:t> </a:t>
            </a:r>
            <a:r>
              <a:rPr lang="en-US" sz="2400" dirty="0" smtClean="0"/>
              <a:t>that burned in 2001. </a:t>
            </a:r>
          </a:p>
          <a:p>
            <a:endParaRPr lang="en-US" sz="2400" dirty="0" smtClean="0"/>
          </a:p>
          <a:p>
            <a:r>
              <a:rPr lang="en-US" sz="2400" dirty="0" smtClean="0"/>
              <a:t>Plant community is dominated by ARTRW/STCO-ORHY(Wyoming big sagebrush, needle-and-thread, and Indian </a:t>
            </a:r>
            <a:r>
              <a:rPr lang="en-US" sz="2400" dirty="0" err="1" smtClean="0"/>
              <a:t>ricegrass</a:t>
            </a:r>
            <a:r>
              <a:rPr lang="en-US" sz="2400" dirty="0" smtClean="0"/>
              <a:t>).  </a:t>
            </a:r>
          </a:p>
          <a:p>
            <a:endParaRPr lang="en-US" sz="2400" dirty="0" smtClean="0"/>
          </a:p>
          <a:p>
            <a:r>
              <a:rPr lang="en-US" sz="2400" dirty="0" smtClean="0"/>
              <a:t>Table Butte area, </a:t>
            </a:r>
          </a:p>
          <a:p>
            <a:r>
              <a:rPr lang="en-US" sz="2400" dirty="0" smtClean="0"/>
              <a:t>12 miles NW of </a:t>
            </a:r>
            <a:r>
              <a:rPr lang="en-US" sz="2400" dirty="0" err="1" smtClean="0"/>
              <a:t>Hamer</a:t>
            </a:r>
            <a:r>
              <a:rPr lang="en-US" sz="2400" dirty="0" smtClean="0"/>
              <a:t>, ID.</a:t>
            </a:r>
          </a:p>
        </p:txBody>
      </p:sp>
      <p:pic>
        <p:nvPicPr>
          <p:cNvPr id="3" name="Picture 2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9671" y="2476500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6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  <a:alpha val="54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:\loc\range\monitoring\AnneMarieFieldPhotos2008\P916128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#</a:t>
            </a:r>
            <a:r>
              <a:rPr lang="en-US" sz="3200" dirty="0"/>
              <a:t>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418 lbs/acre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3991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</a:t>
            </a:r>
            <a:r>
              <a:rPr lang="en-US" sz="3200" dirty="0">
                <a:solidFill>
                  <a:schemeClr val="bg1"/>
                </a:solidFill>
              </a:rPr>
              <a:t>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418 lbs/acre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6899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Sandy 8-12” precipitation ecological site.  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Plant community is dominated by ARTRT/STCO-ORHY (basin big  sagebrush, needle-and-thread, and Indian </a:t>
            </a:r>
            <a:r>
              <a:rPr lang="en-US" sz="2400" dirty="0" err="1" smtClean="0">
                <a:solidFill>
                  <a:srgbClr val="000000"/>
                </a:solidFill>
              </a:rPr>
              <a:t>ricegrass</a:t>
            </a:r>
            <a:r>
              <a:rPr lang="en-US" sz="2400" dirty="0" smtClean="0">
                <a:solidFill>
                  <a:srgbClr val="000000"/>
                </a:solidFill>
              </a:rPr>
              <a:t>).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Table Butte area,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12 miles NW of </a:t>
            </a:r>
            <a:r>
              <a:rPr lang="en-US" sz="2400" dirty="0" err="1" smtClean="0">
                <a:solidFill>
                  <a:srgbClr val="000000"/>
                </a:solidFill>
              </a:rPr>
              <a:t>Hamer</a:t>
            </a:r>
            <a:r>
              <a:rPr lang="en-US" sz="2400" dirty="0" smtClean="0">
                <a:solidFill>
                  <a:srgbClr val="000000"/>
                </a:solidFill>
              </a:rPr>
              <a:t>, ID.</a:t>
            </a:r>
          </a:p>
        </p:txBody>
      </p:sp>
      <p:pic>
        <p:nvPicPr>
          <p:cNvPr id="4" name="Picture 3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2667000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4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:\loc\range\monitoring\AnneMarieFieldPhotos2008\P917129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251 lbs/acre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#</a:t>
            </a:r>
            <a:r>
              <a:rPr lang="en-US" sz="3200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1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oamy 7-10” precipitation ecological site.  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Plant community is dominated by ARTRW/STCO-ORHY (Wyoming big sagebrush, needle-and-thread, and Indian </a:t>
            </a:r>
            <a:r>
              <a:rPr lang="en-US" sz="2400" dirty="0" err="1" smtClean="0">
                <a:solidFill>
                  <a:srgbClr val="000000"/>
                </a:solidFill>
              </a:rPr>
              <a:t>ricegrass</a:t>
            </a:r>
            <a:r>
              <a:rPr lang="en-US" sz="2400" dirty="0" smtClean="0">
                <a:solidFill>
                  <a:srgbClr val="000000"/>
                </a:solidFill>
              </a:rPr>
              <a:t>).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Table Butte area,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15 miles NW of </a:t>
            </a:r>
          </a:p>
          <a:p>
            <a:r>
              <a:rPr lang="en-US" sz="2400" dirty="0" err="1" smtClean="0">
                <a:solidFill>
                  <a:srgbClr val="000000"/>
                </a:solidFill>
              </a:rPr>
              <a:t>Hamer</a:t>
            </a:r>
            <a:r>
              <a:rPr lang="en-US" sz="2400" dirty="0" smtClean="0">
                <a:solidFill>
                  <a:srgbClr val="000000"/>
                </a:solidFill>
              </a:rPr>
              <a:t>, ID.</a:t>
            </a:r>
          </a:p>
        </p:txBody>
      </p:sp>
      <p:pic>
        <p:nvPicPr>
          <p:cNvPr id="4" name="Picture 3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2360621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0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:\loc\range\monitoring\AnneMarieFieldPhotos2008\P91012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262 lbs/acre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#</a:t>
            </a:r>
            <a:r>
              <a:rPr lang="en-US" sz="3200" dirty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96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:\loc\range\monitoring\AnneMarieFieldPhotos2008\P91012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262 lbs/acre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</a:t>
            </a:r>
            <a:r>
              <a:rPr lang="en-US" sz="3200" dirty="0">
                <a:solidFill>
                  <a:schemeClr val="bg1"/>
                </a:solidFill>
              </a:rPr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31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oamy 7-10” precipitation ecological site.  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Plant community is dominated by ARTRW/STCO-ORHY (Wyoming big sagebrush, needle-and-thread, and Indian </a:t>
            </a:r>
            <a:r>
              <a:rPr lang="en-US" sz="2400" dirty="0" err="1" smtClean="0">
                <a:solidFill>
                  <a:srgbClr val="000000"/>
                </a:solidFill>
              </a:rPr>
              <a:t>ricegrass</a:t>
            </a:r>
            <a:r>
              <a:rPr lang="en-US" sz="2400" dirty="0" smtClean="0">
                <a:solidFill>
                  <a:srgbClr val="000000"/>
                </a:solidFill>
              </a:rPr>
              <a:t>), but has relatively high annual component (desert alyssum and </a:t>
            </a:r>
            <a:r>
              <a:rPr lang="en-US" sz="2400" dirty="0" err="1" smtClean="0">
                <a:solidFill>
                  <a:srgbClr val="000000"/>
                </a:solidFill>
              </a:rPr>
              <a:t>cheatgrass</a:t>
            </a:r>
            <a:r>
              <a:rPr lang="en-US" sz="2400" dirty="0" smtClean="0">
                <a:solidFill>
                  <a:srgbClr val="000000"/>
                </a:solidFill>
              </a:rPr>
              <a:t>).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Table Butte area,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15 miles NW of </a:t>
            </a:r>
          </a:p>
          <a:p>
            <a:r>
              <a:rPr lang="en-US" sz="2400" dirty="0" err="1" smtClean="0">
                <a:solidFill>
                  <a:srgbClr val="000000"/>
                </a:solidFill>
              </a:rPr>
              <a:t>Hamer</a:t>
            </a:r>
            <a:r>
              <a:rPr lang="en-US" sz="2400" dirty="0" smtClean="0">
                <a:solidFill>
                  <a:srgbClr val="000000"/>
                </a:solidFill>
              </a:rPr>
              <a:t>, ID (north of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Mud Lake).</a:t>
            </a:r>
          </a:p>
        </p:txBody>
      </p:sp>
      <p:pic>
        <p:nvPicPr>
          <p:cNvPr id="4" name="Picture 3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471" y="2590800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27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:\loc\range\monitoring\ESI\ESI_2008\AnneMarieESI_Photos2008\DSCF006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143 lbs/acre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</a:t>
            </a:r>
            <a:r>
              <a:rPr lang="en-US" sz="3200" dirty="0">
                <a:solidFill>
                  <a:schemeClr val="bg1"/>
                </a:solidFill>
              </a:rPr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9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:\loc\range\monitoring\ESI\ESI_2008\AnneMarieESI_Photos2008\DSCF006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143 lbs/acre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</a:t>
            </a:r>
            <a:r>
              <a:rPr lang="en-US" sz="3200" dirty="0">
                <a:solidFill>
                  <a:schemeClr val="bg1"/>
                </a:solidFill>
              </a:rPr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64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oamy 16-22” precipitation ecological site.  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Plant community is dominated by ARTRV/FEID (mountain big  sagebrush and Idaho fescue</a:t>
            </a:r>
            <a:r>
              <a:rPr lang="en-US" sz="2400" dirty="0" smtClean="0">
                <a:solidFill>
                  <a:srgbClr val="000000"/>
                </a:solidFill>
              </a:rPr>
              <a:t>).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Medicine Lodge area,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25 miles NW of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Dubois, ID.</a:t>
            </a:r>
          </a:p>
        </p:txBody>
      </p:sp>
      <p:pic>
        <p:nvPicPr>
          <p:cNvPr id="4" name="Picture 3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476500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:\loc\range\monitoring\ESI\ESI_by_Allot\EdieHills\AD-041_ED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540 lbs/acre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</a:t>
            </a:r>
            <a:r>
              <a:rPr lang="en-US" sz="3200" dirty="0">
                <a:solidFill>
                  <a:schemeClr val="bg1"/>
                </a:solidFill>
              </a:rPr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01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R:\loc\range\monitoring\ESI\ESI_by_Allot\EdieHills\AD-041_ED-1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540 lbs/acre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</a:t>
            </a:r>
            <a:r>
              <a:rPr lang="en-US" sz="3200" dirty="0">
                <a:solidFill>
                  <a:schemeClr val="bg1"/>
                </a:solidFill>
              </a:rPr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7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oamy 22+” precipitation ecological site.  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Plant community is dominated by ARTRV/BRCA/FEID (mountain big  sagebrush, mountain brome, and Idaho fescue</a:t>
            </a:r>
            <a:r>
              <a:rPr lang="en-US" sz="2400" dirty="0" smtClean="0">
                <a:solidFill>
                  <a:srgbClr val="000000"/>
                </a:solidFill>
              </a:rPr>
              <a:t>).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Shotgun Valley, 10 </a:t>
            </a:r>
          </a:p>
          <a:p>
            <a:r>
              <a:rPr lang="en-US" sz="2400" dirty="0">
                <a:solidFill>
                  <a:srgbClr val="000000"/>
                </a:solidFill>
              </a:rPr>
              <a:t>m</a:t>
            </a:r>
            <a:r>
              <a:rPr lang="en-US" sz="2400" dirty="0" smtClean="0">
                <a:solidFill>
                  <a:srgbClr val="000000"/>
                </a:solidFill>
              </a:rPr>
              <a:t>iles west of Island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Park Reservoir.</a:t>
            </a:r>
          </a:p>
        </p:txBody>
      </p:sp>
      <p:pic>
        <p:nvPicPr>
          <p:cNvPr id="4" name="Picture 3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476500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6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ilmidif3ds1\if\users\jhsmith\Desktop\Plants for UI\BRCA commun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#10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83972" y="5715000"/>
            <a:ext cx="45314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2600 lbs/acre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3034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</a:t>
            </a:r>
            <a:r>
              <a:rPr lang="en-US" sz="2400" dirty="0" smtClean="0"/>
              <a:t>oamy 16-22” precipitation ecological site.   </a:t>
            </a:r>
          </a:p>
          <a:p>
            <a:endParaRPr lang="en-US" sz="2400" dirty="0" smtClean="0"/>
          </a:p>
          <a:p>
            <a:r>
              <a:rPr lang="en-US" sz="2400" dirty="0" smtClean="0"/>
              <a:t>Plant community is dominated by ARTRV/FEID (mountain big  sagebrush and Idaho fescue), but this photo shows PHPR3 (timothy) as the dominant grass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Shotgun Valley, </a:t>
            </a:r>
            <a:r>
              <a:rPr lang="en-US" sz="2400" dirty="0"/>
              <a:t>5</a:t>
            </a:r>
            <a:r>
              <a:rPr lang="en-US" sz="2400" dirty="0" smtClean="0"/>
              <a:t> </a:t>
            </a:r>
          </a:p>
          <a:p>
            <a:r>
              <a:rPr lang="en-US" sz="2400" dirty="0"/>
              <a:t>m</a:t>
            </a:r>
            <a:r>
              <a:rPr lang="en-US" sz="2400" dirty="0" smtClean="0"/>
              <a:t>iles </a:t>
            </a:r>
            <a:r>
              <a:rPr lang="en-US" sz="2400" dirty="0"/>
              <a:t>n</a:t>
            </a:r>
            <a:r>
              <a:rPr lang="en-US" sz="2400" dirty="0" smtClean="0"/>
              <a:t>orth of Island </a:t>
            </a:r>
          </a:p>
          <a:p>
            <a:r>
              <a:rPr lang="en-US" sz="2400" dirty="0" smtClean="0"/>
              <a:t>Park Reservoir.</a:t>
            </a:r>
          </a:p>
        </p:txBody>
      </p:sp>
      <p:pic>
        <p:nvPicPr>
          <p:cNvPr id="3" name="Picture 2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476500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0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\\ilmidif3ds1\if\users\jhsmith\Desktop\Plants for UI\New Folder\DSCF07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#11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20973" y="5736605"/>
            <a:ext cx="7170627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2,000 – 2,500 lbs/acre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</a:t>
            </a:r>
            <a:r>
              <a:rPr lang="en-US" sz="2400" dirty="0" smtClean="0"/>
              <a:t>oamy 12-16” precipitation ecological site that burned in 2003. </a:t>
            </a:r>
          </a:p>
          <a:p>
            <a:endParaRPr lang="en-US" sz="2400" dirty="0" smtClean="0"/>
          </a:p>
          <a:p>
            <a:r>
              <a:rPr lang="en-US" sz="2400" dirty="0" smtClean="0"/>
              <a:t>Plant community is dominated by ARTRV/PSSP6 (mountain big sagebrush and </a:t>
            </a:r>
            <a:r>
              <a:rPr lang="en-US" sz="2400" dirty="0" err="1" smtClean="0"/>
              <a:t>bluebunch</a:t>
            </a:r>
            <a:r>
              <a:rPr lang="en-US" sz="2400" dirty="0" smtClean="0"/>
              <a:t> wheatgrass).  </a:t>
            </a:r>
          </a:p>
          <a:p>
            <a:endParaRPr lang="en-US" sz="2400" dirty="0" smtClean="0"/>
          </a:p>
          <a:p>
            <a:r>
              <a:rPr lang="en-US" sz="2400" dirty="0" smtClean="0"/>
              <a:t>Medicine Lodge </a:t>
            </a:r>
          </a:p>
          <a:p>
            <a:r>
              <a:rPr lang="en-US" sz="2400" dirty="0" smtClean="0"/>
              <a:t>area, 15 miles NW </a:t>
            </a:r>
          </a:p>
          <a:p>
            <a:r>
              <a:rPr lang="en-US" sz="2400" dirty="0" smtClean="0"/>
              <a:t>of Dubois, ID.</a:t>
            </a:r>
          </a:p>
        </p:txBody>
      </p:sp>
      <p:pic>
        <p:nvPicPr>
          <p:cNvPr id="3" name="Picture 2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476500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6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R:\loc\range\rehab\Closed Fires over 3 years old\Deep Fire F658 2003\Deep Fire 2003\Deep Rehab\deep Transect\D 43b 2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832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#12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83972" y="5715000"/>
            <a:ext cx="46076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1200 lbs/acre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7325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oamy 16-22” precipitation ecological site that burned in 2003.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Plant community is dominated by ARTRV/FEID (mountain big sagebrush and Idaho fescue). 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Medicine Lodge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area, 20 miles NW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of Dubois, ID.</a:t>
            </a:r>
          </a:p>
        </p:txBody>
      </p:sp>
      <p:pic>
        <p:nvPicPr>
          <p:cNvPr id="4" name="Picture 3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476500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61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:\loc\range\rehab\Closed Fires over 3 years old\Deep Fire F658 2003\Deep Fire 2003\Deep Rehab\deep Transect\D 46bb 2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#13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83972" y="5715000"/>
            <a:ext cx="46076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800 lbs/acre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57617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534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oamy 16-22” precipitation ecological site that burned in 2003. 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Plant community is dominated by ARTRV/FEID (mountain big sagebrush and Idaho fescue</a:t>
            </a:r>
            <a:r>
              <a:rPr lang="en-US" sz="2400" dirty="0" smtClean="0">
                <a:solidFill>
                  <a:srgbClr val="000000"/>
                </a:solidFill>
              </a:rPr>
              <a:t>).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Medicine Lodge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area, 20 miles NW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of Dubois, ID.</a:t>
            </a:r>
          </a:p>
        </p:txBody>
      </p:sp>
      <p:pic>
        <p:nvPicPr>
          <p:cNvPr id="4" name="Picture 3" descr="ED3 lo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476500"/>
            <a:ext cx="5275729" cy="40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2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:\Photos\Camera Download 10.9.08\camera download 10.9.08 0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286604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#14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83972" y="5715000"/>
            <a:ext cx="4607628" cy="1015663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7</a:t>
            </a:r>
            <a:r>
              <a:rPr lang="en-US" sz="6000" dirty="0" smtClean="0">
                <a:solidFill>
                  <a:schemeClr val="bg1"/>
                </a:solidFill>
              </a:rPr>
              <a:t>00 lbs/acre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2181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47800"/>
            <a:ext cx="7543800" cy="443779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A Special Thank You 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Juley Hankins Smith </a:t>
            </a:r>
            <a:br>
              <a:rPr lang="en-US" dirty="0" smtClean="0"/>
            </a:br>
            <a:r>
              <a:rPr lang="en-US" sz="4000" dirty="0" smtClean="0"/>
              <a:t>with the Upper Snake BLM Field Office</a:t>
            </a:r>
            <a:br>
              <a:rPr lang="en-US" sz="4000" dirty="0" smtClean="0"/>
            </a:br>
            <a:r>
              <a:rPr lang="en-US" sz="4000" dirty="0" smtClean="0"/>
              <a:t>for the materials and photos used in this study guide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951</TotalTime>
  <Words>959</Words>
  <Application>Microsoft Office PowerPoint</Application>
  <PresentationFormat>On-screen Show (4:3)</PresentationFormat>
  <Paragraphs>183</Paragraphs>
  <Slides>40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40</vt:i4>
      </vt:variant>
    </vt:vector>
  </HeadingPairs>
  <TitlesOfParts>
    <vt:vector size="55" baseType="lpstr">
      <vt:lpstr>Arial</vt:lpstr>
      <vt:lpstr>Calibri</vt:lpstr>
      <vt:lpstr>Calibri Light</vt:lpstr>
      <vt:lpstr>Wingdings</vt:lpstr>
      <vt:lpstr>Retrospect</vt:lpstr>
      <vt:lpstr>Office Theme</vt:lpstr>
      <vt:lpstr>1_Office Theme</vt:lpstr>
      <vt:lpstr>2_Office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Biomass Production Estimation</vt:lpstr>
      <vt:lpstr>Teacher Help Guide</vt:lpstr>
      <vt:lpstr>Practice – Estimate the Biomass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Special Thank You to  Juley Hankins Smith  with the Upper Snake BLM Field Office for the materials and photos used in this study guide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Corbett</dc:creator>
  <cp:lastModifiedBy>Range Intern</cp:lastModifiedBy>
  <cp:revision>46</cp:revision>
  <dcterms:created xsi:type="dcterms:W3CDTF">2014-01-24T21:40:20Z</dcterms:created>
  <dcterms:modified xsi:type="dcterms:W3CDTF">2015-06-26T23:36:45Z</dcterms:modified>
</cp:coreProperties>
</file>