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4" r:id="rId3"/>
    <p:sldId id="279" r:id="rId4"/>
    <p:sldId id="280" r:id="rId5"/>
    <p:sldId id="257" r:id="rId6"/>
    <p:sldId id="282" r:id="rId7"/>
    <p:sldId id="259" r:id="rId8"/>
    <p:sldId id="281" r:id="rId9"/>
    <p:sldId id="260" r:id="rId10"/>
    <p:sldId id="258" r:id="rId11"/>
    <p:sldId id="261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0" autoAdjust="0"/>
    <p:restoredTop sz="94660"/>
  </p:normalViewPr>
  <p:slideViewPr>
    <p:cSldViewPr>
      <p:cViewPr varScale="1">
        <p:scale>
          <a:sx n="103" d="100"/>
          <a:sy n="103" d="100"/>
        </p:scale>
        <p:origin x="10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3EF5E-4CC2-4D8B-9A81-F9D8DD9B426F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E60ED-392C-4EF4-B37E-831ACD71F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8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408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0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930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6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6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7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6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95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0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4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3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Biomass Production Estimation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628443"/>
            <a:ext cx="2504729" cy="3124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455621"/>
            <a:ext cx="4872954" cy="1137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biomass?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</a:t>
            </a:r>
            <a:r>
              <a:rPr lang="en-US" b="1" dirty="0" smtClean="0"/>
              <a:t>Biomass </a:t>
            </a:r>
            <a:r>
              <a:rPr lang="en-US" b="1" dirty="0"/>
              <a:t>or yearly </a:t>
            </a:r>
            <a:r>
              <a:rPr lang="en-US" b="1" dirty="0" smtClean="0"/>
              <a:t>production</a:t>
            </a:r>
            <a:r>
              <a:rPr lang="en-US" dirty="0" smtClean="0"/>
              <a:t> </a:t>
            </a:r>
            <a:r>
              <a:rPr lang="en-US" dirty="0"/>
              <a:t>is the weight of the aboveground parts of plants per unit </a:t>
            </a:r>
            <a:r>
              <a:rPr lang="en-US" dirty="0" smtClean="0"/>
              <a:t>area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It Includes the</a:t>
            </a:r>
            <a:r>
              <a:rPr lang="en-US" sz="2000" dirty="0"/>
              <a:t> </a:t>
            </a:r>
            <a:r>
              <a:rPr lang="en-US" sz="2000" u="sng" dirty="0"/>
              <a:t>current year’s growth</a:t>
            </a:r>
            <a:r>
              <a:rPr lang="en-US" sz="2000" dirty="0"/>
              <a:t> of: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 smtClean="0"/>
              <a:t>Herbaceous biomass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/>
              <a:t>W</a:t>
            </a:r>
            <a:r>
              <a:rPr lang="en-US" sz="2000" dirty="0" smtClean="0"/>
              <a:t>oody plant biomass </a:t>
            </a:r>
            <a:endParaRPr lang="en-US" sz="2000" dirty="0"/>
          </a:p>
          <a:p>
            <a:pPr marL="384048" lvl="2" indent="0">
              <a:buNone/>
            </a:pPr>
            <a:endParaRPr lang="en-US" sz="2000" dirty="0"/>
          </a:p>
          <a:p>
            <a:pPr marL="11113" lvl="2" indent="-11113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b="1" u="sng" dirty="0" smtClean="0"/>
              <a:t>Herbaceous plants:</a:t>
            </a:r>
            <a:r>
              <a:rPr lang="en-US" sz="2000" b="1" dirty="0" smtClean="0"/>
              <a:t> </a:t>
            </a:r>
            <a:r>
              <a:rPr lang="en-US" sz="2000" dirty="0" smtClean="0"/>
              <a:t> Forbs, grasses, </a:t>
            </a:r>
            <a:r>
              <a:rPr lang="en-US" sz="2000" dirty="0" smtClean="0"/>
              <a:t>and grass-likes</a:t>
            </a:r>
            <a:endParaRPr lang="en-US" sz="2000" dirty="0" smtClean="0"/>
          </a:p>
          <a:p>
            <a:pPr marL="0" lvl="2" indent="0">
              <a:buNone/>
            </a:pPr>
            <a:endParaRPr lang="en-US" sz="2000" dirty="0"/>
          </a:p>
          <a:p>
            <a:pPr marL="11113" lvl="2" indent="-11113">
              <a:buFont typeface="Wingdings" panose="05000000000000000000" pitchFamily="2" charset="2"/>
              <a:buChar char="§"/>
            </a:pPr>
            <a:r>
              <a:rPr lang="en-US" sz="2000" dirty="0" smtClean="0"/>
              <a:t> </a:t>
            </a:r>
            <a:r>
              <a:rPr lang="en-US" sz="2000" b="1" u="sng" dirty="0" smtClean="0"/>
              <a:t>Woody plants:</a:t>
            </a:r>
            <a:r>
              <a:rPr lang="en-US" sz="2000" b="1" dirty="0" smtClean="0"/>
              <a:t> </a:t>
            </a:r>
            <a:r>
              <a:rPr lang="en-US" sz="2000" dirty="0" smtClean="0"/>
              <a:t>Leaves, stems, flowers, </a:t>
            </a:r>
            <a:r>
              <a:rPr lang="en-US" sz="2000" dirty="0" err="1" smtClean="0"/>
              <a:t>seedheads</a:t>
            </a:r>
            <a:r>
              <a:rPr lang="en-US" sz="2000" dirty="0" smtClean="0"/>
              <a:t>, and fruits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590800"/>
            <a:ext cx="254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measure biomass?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28800"/>
            <a:ext cx="7543801" cy="48768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A site is selected to represent the plant community you wish to measure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This site should represents all aspects of the desired community</a:t>
            </a:r>
          </a:p>
          <a:p>
            <a:pPr marL="201168" lvl="1" indent="0">
              <a:buNone/>
            </a:pPr>
            <a:endParaRPr lang="en-US" sz="2000" dirty="0"/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The 2 </a:t>
            </a:r>
            <a:r>
              <a:rPr lang="en-US" sz="2000" dirty="0" err="1" smtClean="0"/>
              <a:t>ft</a:t>
            </a:r>
            <a:r>
              <a:rPr lang="en-US" sz="2000" dirty="0" smtClean="0"/>
              <a:t> x 2 </a:t>
            </a:r>
            <a:r>
              <a:rPr lang="en-US" sz="2000" dirty="0" err="1" smtClean="0"/>
              <a:t>ft</a:t>
            </a:r>
            <a:r>
              <a:rPr lang="en-US" sz="2000" dirty="0" smtClean="0"/>
              <a:t> hoop is randomly placed the over the desired area</a:t>
            </a:r>
          </a:p>
          <a:p>
            <a:pPr marL="468630" lvl="2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Placing the circle randomly prevents bias data</a:t>
            </a:r>
          </a:p>
          <a:p>
            <a:pPr marL="461963" lvl="3" indent="-279400">
              <a:buFont typeface="Wingdings" panose="05000000000000000000" pitchFamily="2" charset="2"/>
              <a:buChar char="§"/>
            </a:pPr>
            <a:r>
              <a:rPr lang="en-US" sz="2000" dirty="0" smtClean="0"/>
              <a:t>Clip the total herbaceous biomass and weigh it</a:t>
            </a:r>
          </a:p>
          <a:p>
            <a:pPr marL="468630" lvl="3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Clip the total woody biomass and weigh it</a:t>
            </a:r>
          </a:p>
          <a:p>
            <a:pPr marL="468630" lvl="3" indent="-285750">
              <a:buFont typeface="Wingdings" panose="05000000000000000000" pitchFamily="2" charset="2"/>
              <a:buChar char="§"/>
            </a:pPr>
            <a:r>
              <a:rPr lang="en-US" sz="2000" u="sng" dirty="0"/>
              <a:t>Only</a:t>
            </a:r>
            <a:r>
              <a:rPr lang="en-US" sz="2000" dirty="0"/>
              <a:t> weigh the current year’s growth for both herbaceous and woody </a:t>
            </a:r>
            <a:r>
              <a:rPr lang="en-US" sz="2000" dirty="0" smtClean="0"/>
              <a:t>plants</a:t>
            </a:r>
          </a:p>
          <a:p>
            <a:pPr marL="651510" lvl="4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Take note that current </a:t>
            </a:r>
            <a:r>
              <a:rPr lang="en-US" sz="2000" dirty="0"/>
              <a:t>year’s growth </a:t>
            </a:r>
            <a:r>
              <a:rPr lang="en-US" sz="2000" dirty="0" smtClean="0"/>
              <a:t>may </a:t>
            </a:r>
            <a:r>
              <a:rPr lang="en-US" sz="2000" dirty="0"/>
              <a:t>be </a:t>
            </a:r>
            <a:r>
              <a:rPr lang="en-US" sz="2000" dirty="0" smtClean="0"/>
              <a:t>“browned up” </a:t>
            </a:r>
            <a:r>
              <a:rPr lang="en-US" sz="2000" dirty="0"/>
              <a:t>depending </a:t>
            </a:r>
            <a:r>
              <a:rPr lang="en-US" sz="2000" dirty="0" smtClean="0"/>
              <a:t>on what </a:t>
            </a:r>
            <a:r>
              <a:rPr lang="en-US" sz="2000" dirty="0"/>
              <a:t>time of year it is, precipitation that year, etc.  </a:t>
            </a:r>
          </a:p>
          <a:p>
            <a:pPr marL="0" lvl="2" indent="0">
              <a:buNone/>
            </a:pPr>
            <a:endParaRPr lang="en-US" sz="2000" dirty="0" smtClean="0"/>
          </a:p>
          <a:p>
            <a:pPr marL="285750" lvl="2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The biomass is measured in grams and then multiplied by 20 to get lbs/acre</a:t>
            </a:r>
          </a:p>
          <a:p>
            <a:pPr marL="468630" lvl="2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173038" lvl="2" indent="9525">
              <a:buFont typeface="Wingdings" panose="05000000000000000000" pitchFamily="2" charset="2"/>
              <a:buChar char="§"/>
              <a:tabLst>
                <a:tab pos="61913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48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" y="0"/>
            <a:ext cx="9144793" cy="6858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459" y="261786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Example of placed hoop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	</a:t>
            </a:r>
            <a:r>
              <a:rPr lang="en-US" sz="3200" b="1" dirty="0" smtClean="0">
                <a:solidFill>
                  <a:schemeClr val="bg1"/>
                </a:solidFill>
              </a:rPr>
              <a:t>- Note the herbaceous biomass and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	</a:t>
            </a:r>
            <a:r>
              <a:rPr lang="en-US" sz="3200" b="1" dirty="0" smtClean="0">
                <a:solidFill>
                  <a:schemeClr val="bg1"/>
                </a:solidFill>
              </a:rPr>
              <a:t>   shrub biomass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06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estimate biomass?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Determine available forage – How long can I graze?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Fuel Loads – How hot will a fire burn?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Erosion stability – Low biomass can mean high erosion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Wildlife habitat and cover – Nesting and rearing young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Trends – Is the land and species composition  improving or getting worse?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Keep records – You never know when you might have to prove something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66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estimate biomass?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Rangelands are classified based on the production, plant types, soil, and precipitation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These sites are called “Ecological Site Descriptions” or ESDs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They are provided by the NRCS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Managers use these descriptions to estimate the health of rangeland sites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ESDs give the estimated biomass production of each site – even down to specific species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This helps managers know if the range health trend is going up or 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11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use “Dry Weight?”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45734"/>
            <a:ext cx="7543801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All plants are made of water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Water is not included in living plant biomass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Water doesn’t burn in a fire and does not nutritionally benefit animals (in terms of providing energy)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Water content can vary based on the yearly precipitation and is not consistent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Generally biomass estimation is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</a:t>
            </a:r>
            <a:r>
              <a:rPr lang="en-US" dirty="0" smtClean="0"/>
              <a:t>one late in the year after plants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are done growing and flowering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/>
              <a:t> Plant biomass can be dried using a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</a:t>
            </a:r>
            <a:r>
              <a:rPr lang="en-US" dirty="0" smtClean="0"/>
              <a:t>rying oven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733800"/>
            <a:ext cx="3556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3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5500"/>
          <a:stretch/>
        </p:blipFill>
        <p:spPr>
          <a:xfrm>
            <a:off x="381001" y="228600"/>
            <a:ext cx="8305800" cy="58674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3518"/>
            <a:ext cx="7543800" cy="1059764"/>
          </a:xfrm>
        </p:spPr>
        <p:txBody>
          <a:bodyPr/>
          <a:lstStyle/>
          <a:p>
            <a:pPr algn="ctr"/>
            <a:r>
              <a:rPr lang="en-US" dirty="0"/>
              <a:t>H</a:t>
            </a:r>
            <a:r>
              <a:rPr lang="en-US" dirty="0" smtClean="0"/>
              <a:t>ow much is water?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9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What is “Available Forage?”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When you are estimating forage, not all grass and plants are “available” to the grazing animal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Grasses and forbs that are under shrubs, on steep hillsides, or otherwise out of reach for animals are not available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Think like a cow – If you had to stick your soft nose in a thorny bush would you want that grass?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Available forage is only what is accessible to the grazing animal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4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WNRCDE – Biomass Estimation Event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25026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For the WNRCDE field event, the area will be designated for you with the 2 </a:t>
            </a:r>
            <a:r>
              <a:rPr lang="en-US" dirty="0" err="1" smtClean="0"/>
              <a:t>ft</a:t>
            </a:r>
            <a:r>
              <a:rPr lang="en-US" dirty="0" smtClean="0"/>
              <a:t> x 2 </a:t>
            </a:r>
            <a:r>
              <a:rPr lang="en-US" dirty="0" err="1" smtClean="0"/>
              <a:t>ft</a:t>
            </a:r>
            <a:r>
              <a:rPr lang="en-US" dirty="0" smtClean="0"/>
              <a:t> hoop already placed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Your job is to visually estimate the lbs/acre of biomass based on what is in the hoop – you don’t clip!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After the event the biomass will be clipped for the correct production estimate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You will be asked to categorize the biomass into one of the following: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0-400 lbs/acre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400-800 lbs/acre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800-1200 lbs/acre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1200-1600 lbs/acre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&gt;1600 lbs/acre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13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for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Don’t think about it too hard!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If it doesn’t look like there is a lot of </a:t>
            </a:r>
            <a:r>
              <a:rPr lang="en-US" sz="2400" dirty="0" smtClean="0"/>
              <a:t>biomass there </a:t>
            </a:r>
            <a:r>
              <a:rPr lang="en-US" sz="2400" dirty="0"/>
              <a:t>probably isn’t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Look at the plant types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Grasses weigh less than shrubs and forbs weigh less than grasses (most of the time)</a:t>
            </a:r>
            <a:endParaRPr lang="en-US" sz="2600" dirty="0"/>
          </a:p>
          <a:p>
            <a:pPr marL="457200" lvl="1" indent="-227013">
              <a:buFont typeface="Wingdings" panose="05000000000000000000" pitchFamily="2" charset="2"/>
              <a:buChar char="§"/>
            </a:pPr>
            <a:r>
              <a:rPr lang="en-US" sz="2600" dirty="0" smtClean="0"/>
              <a:t>Look at the community around you – The 2 </a:t>
            </a:r>
            <a:r>
              <a:rPr lang="en-US" sz="2600" dirty="0" err="1" smtClean="0"/>
              <a:t>ft</a:t>
            </a:r>
            <a:r>
              <a:rPr lang="en-US" sz="2600" dirty="0" smtClean="0"/>
              <a:t> x 2 </a:t>
            </a:r>
            <a:r>
              <a:rPr lang="en-US" sz="2600" dirty="0" err="1"/>
              <a:t>f</a:t>
            </a:r>
            <a:r>
              <a:rPr lang="en-US" sz="2600" dirty="0" err="1" smtClean="0"/>
              <a:t>t</a:t>
            </a:r>
            <a:r>
              <a:rPr lang="en-US" sz="2600" dirty="0" smtClean="0"/>
              <a:t> hoop should be representative of the whole community</a:t>
            </a:r>
          </a:p>
        </p:txBody>
      </p:sp>
    </p:spTree>
    <p:extLst>
      <p:ext uri="{BB962C8B-B14F-4D97-AF65-F5344CB8AC3E}">
        <p14:creationId xmlns:p14="http://schemas.microsoft.com/office/powerpoint/2010/main" val="369104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47800"/>
            <a:ext cx="7543800" cy="443779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A Special Thank You 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Juley Hankins Smith </a:t>
            </a:r>
            <a:br>
              <a:rPr lang="en-US" dirty="0" smtClean="0"/>
            </a:br>
            <a:r>
              <a:rPr lang="en-US" sz="4000" dirty="0" smtClean="0"/>
              <a:t>with the Upper Snake BLM Field Office</a:t>
            </a:r>
            <a:br>
              <a:rPr lang="en-US" sz="4000" dirty="0" smtClean="0"/>
            </a:br>
            <a:r>
              <a:rPr lang="en-US" sz="4000" dirty="0" smtClean="0"/>
              <a:t>for the materials and photos used in this study guide.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6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972</TotalTime>
  <Words>681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Wingdings</vt:lpstr>
      <vt:lpstr>Retrospect</vt:lpstr>
      <vt:lpstr>Biomass Production Estimation</vt:lpstr>
      <vt:lpstr>What is biomass?</vt:lpstr>
      <vt:lpstr>How do we measure biomass? </vt:lpstr>
      <vt:lpstr>PowerPoint Presentation</vt:lpstr>
      <vt:lpstr>Why do we estimate biomass?</vt:lpstr>
      <vt:lpstr>Why do we estimate biomass?</vt:lpstr>
      <vt:lpstr>Why do we use “Dry Weight?”</vt:lpstr>
      <vt:lpstr>How much is water?</vt:lpstr>
      <vt:lpstr> What is “Available Forage?”</vt:lpstr>
      <vt:lpstr>WNRCDE – Biomass Estimation Event</vt:lpstr>
      <vt:lpstr>Tips for Success</vt:lpstr>
      <vt:lpstr>A Special Thank You to  Juley Hankins Smith  with the Upper Snake BLM Field Office for the materials and photos used in this study guide.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Corbett</dc:creator>
  <cp:lastModifiedBy>Range Intern</cp:lastModifiedBy>
  <cp:revision>51</cp:revision>
  <dcterms:created xsi:type="dcterms:W3CDTF">2014-01-24T21:40:20Z</dcterms:created>
  <dcterms:modified xsi:type="dcterms:W3CDTF">2015-06-26T23:11:38Z</dcterms:modified>
</cp:coreProperties>
</file>